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71" r:id="rId5"/>
    <p:sldId id="279" r:id="rId6"/>
    <p:sldId id="280" r:id="rId7"/>
    <p:sldId id="283" r:id="rId8"/>
    <p:sldId id="281" r:id="rId9"/>
    <p:sldId id="297" r:id="rId10"/>
    <p:sldId id="296" r:id="rId11"/>
    <p:sldId id="300" r:id="rId12"/>
    <p:sldId id="268" r:id="rId13"/>
    <p:sldId id="287" r:id="rId14"/>
    <p:sldId id="304" r:id="rId15"/>
    <p:sldId id="288" r:id="rId16"/>
    <p:sldId id="303" r:id="rId17"/>
    <p:sldId id="301" r:id="rId18"/>
    <p:sldId id="286" r:id="rId19"/>
    <p:sldId id="277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мков Андрей Анатольевич" initials="СА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19"/>
    <a:srgbClr val="29E729"/>
    <a:srgbClr val="FFCC99"/>
    <a:srgbClr val="FFB9B9"/>
    <a:srgbClr val="FFFF99"/>
    <a:srgbClr val="FFFFCC"/>
    <a:srgbClr val="DEF199"/>
    <a:srgbClr val="FF99FF"/>
    <a:srgbClr val="33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79819-DFD2-4E8D-A999-314761C23F9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E5F1DE-AD59-4106-A86C-EC32B12F5E2A}">
      <dgm:prSet phldrT="[Текст]"/>
      <dgm:spPr>
        <a:solidFill>
          <a:srgbClr val="FF1919">
            <a:alpha val="90000"/>
          </a:srgb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Конфликт интересов</a:t>
          </a:r>
          <a:endParaRPr lang="ru-RU" dirty="0"/>
        </a:p>
      </dgm:t>
    </dgm:pt>
    <dgm:pt modelId="{76455C5B-126C-4B63-AC1A-1F85BC1BADD2}" type="parTrans" cxnId="{0C09EB70-970E-4995-BFE8-25E0D17CAFE7}">
      <dgm:prSet/>
      <dgm:spPr/>
      <dgm:t>
        <a:bodyPr/>
        <a:lstStyle/>
        <a:p>
          <a:endParaRPr lang="ru-RU"/>
        </a:p>
      </dgm:t>
    </dgm:pt>
    <dgm:pt modelId="{5E1969AF-42F6-4BD4-91AE-1C7C2D4A7F0D}" type="sibTrans" cxnId="{0C09EB70-970E-4995-BFE8-25E0D17CAFE7}">
      <dgm:prSet/>
      <dgm:spPr/>
      <dgm:t>
        <a:bodyPr/>
        <a:lstStyle/>
        <a:p>
          <a:endParaRPr lang="ru-RU"/>
        </a:p>
      </dgm:t>
    </dgm:pt>
    <dgm:pt modelId="{E1326B7C-5F02-4D52-8015-B35A0156DDF1}">
      <dgm:prSet phldrT="[Текст]"/>
      <dgm:spPr>
        <a:solidFill>
          <a:srgbClr val="92D050">
            <a:alpha val="90000"/>
          </a:srgb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Правовое регулирование</a:t>
          </a:r>
          <a:endParaRPr lang="ru-RU" dirty="0"/>
        </a:p>
      </dgm:t>
    </dgm:pt>
    <dgm:pt modelId="{30F8BB80-D9D3-4EAE-A44E-300026CE3B3B}" type="parTrans" cxnId="{0EC500D0-C29F-46C6-B3EA-A14071EC9B19}">
      <dgm:prSet/>
      <dgm:spPr/>
      <dgm:t>
        <a:bodyPr/>
        <a:lstStyle/>
        <a:p>
          <a:endParaRPr lang="ru-RU"/>
        </a:p>
      </dgm:t>
    </dgm:pt>
    <dgm:pt modelId="{7067BE34-9F8B-483D-96EE-BE1AB8977C07}" type="sibTrans" cxnId="{0EC500D0-C29F-46C6-B3EA-A14071EC9B19}">
      <dgm:prSet/>
      <dgm:spPr/>
      <dgm:t>
        <a:bodyPr/>
        <a:lstStyle/>
        <a:p>
          <a:endParaRPr lang="ru-RU"/>
        </a:p>
      </dgm:t>
    </dgm:pt>
    <dgm:pt modelId="{66AE74CD-652C-4E23-A9CC-9A8E8E3C0C2C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Предупреждение (профилактика)</a:t>
          </a:r>
          <a:endParaRPr lang="ru-RU" dirty="0"/>
        </a:p>
      </dgm:t>
    </dgm:pt>
    <dgm:pt modelId="{0B46E802-2EB4-483E-9267-D2F1833472BD}" type="parTrans" cxnId="{9C88F967-4CD4-4C32-96E3-9C135DF5E58E}">
      <dgm:prSet/>
      <dgm:spPr/>
      <dgm:t>
        <a:bodyPr/>
        <a:lstStyle/>
        <a:p>
          <a:endParaRPr lang="ru-RU"/>
        </a:p>
      </dgm:t>
    </dgm:pt>
    <dgm:pt modelId="{049A4AB5-42A5-49A7-9052-9A2C4C929C20}" type="sibTrans" cxnId="{9C88F967-4CD4-4C32-96E3-9C135DF5E58E}">
      <dgm:prSet/>
      <dgm:spPr/>
      <dgm:t>
        <a:bodyPr/>
        <a:lstStyle/>
        <a:p>
          <a:endParaRPr lang="ru-RU"/>
        </a:p>
      </dgm:t>
    </dgm:pt>
    <dgm:pt modelId="{06A5E388-5A03-48AF-BDB4-5B8DB2A4A5E0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Минимизация негативных последствий (преодоление)</a:t>
          </a:r>
          <a:endParaRPr lang="ru-RU" dirty="0"/>
        </a:p>
      </dgm:t>
    </dgm:pt>
    <dgm:pt modelId="{C20B57D9-0A08-4FBF-8761-93E5A709BCD6}" type="parTrans" cxnId="{0D663036-6A6C-4300-90F3-A21D9B2797CE}">
      <dgm:prSet/>
      <dgm:spPr/>
      <dgm:t>
        <a:bodyPr/>
        <a:lstStyle/>
        <a:p>
          <a:endParaRPr lang="ru-RU"/>
        </a:p>
      </dgm:t>
    </dgm:pt>
    <dgm:pt modelId="{961DF361-4312-4B05-8CDE-E33C4138CD89}" type="sibTrans" cxnId="{0D663036-6A6C-4300-90F3-A21D9B2797CE}">
      <dgm:prSet/>
      <dgm:spPr/>
      <dgm:t>
        <a:bodyPr/>
        <a:lstStyle/>
        <a:p>
          <a:endParaRPr lang="ru-RU"/>
        </a:p>
      </dgm:t>
    </dgm:pt>
    <dgm:pt modelId="{2AA9684A-3FBF-46B1-95B5-12055B21B2B8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Выявление (противодействие)</a:t>
          </a:r>
          <a:endParaRPr lang="ru-RU" dirty="0"/>
        </a:p>
      </dgm:t>
    </dgm:pt>
    <dgm:pt modelId="{153D41AF-91CC-4E13-8E47-FE9BC5FF1F23}" type="parTrans" cxnId="{941A8CFD-6D64-40E7-8212-A50F4AB4AE54}">
      <dgm:prSet/>
      <dgm:spPr/>
      <dgm:t>
        <a:bodyPr/>
        <a:lstStyle/>
        <a:p>
          <a:endParaRPr lang="ru-RU"/>
        </a:p>
      </dgm:t>
    </dgm:pt>
    <dgm:pt modelId="{EC73604E-142D-4798-9127-F09054703E3B}" type="sibTrans" cxnId="{941A8CFD-6D64-40E7-8212-A50F4AB4AE54}">
      <dgm:prSet/>
      <dgm:spPr/>
      <dgm:t>
        <a:bodyPr/>
        <a:lstStyle/>
        <a:p>
          <a:endParaRPr lang="ru-RU"/>
        </a:p>
      </dgm:t>
    </dgm:pt>
    <dgm:pt modelId="{BD08BFF7-D478-4278-AC3F-8FC1D53CDADB}" type="pres">
      <dgm:prSet presAssocID="{93879819-DFD2-4E8D-A999-314761C23F9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A57491-564F-432B-83E1-BCE8FE1063AB}" type="pres">
      <dgm:prSet presAssocID="{93879819-DFD2-4E8D-A999-314761C23F98}" presName="pyramid" presStyleLbl="node1" presStyleIdx="0" presStyleCnt="1" custLinFactNeighborX="6200" custLinFactNeighborY="-1114"/>
      <dgm:spPr>
        <a:solidFill>
          <a:srgbClr val="FFFF99"/>
        </a:solidFill>
      </dgm:spPr>
    </dgm:pt>
    <dgm:pt modelId="{A210B8BB-39CA-42D8-84BA-81234E838279}" type="pres">
      <dgm:prSet presAssocID="{93879819-DFD2-4E8D-A999-314761C23F98}" presName="theList" presStyleCnt="0"/>
      <dgm:spPr/>
    </dgm:pt>
    <dgm:pt modelId="{5572F913-EBFF-4E9F-B8D3-600EC56BF201}" type="pres">
      <dgm:prSet presAssocID="{50E5F1DE-AD59-4106-A86C-EC32B12F5E2A}" presName="aNode" presStyleLbl="fgAcc1" presStyleIdx="0" presStyleCnt="5" custLinFactNeighborX="-38452" custLinFactNeighborY="83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DE45-4FF9-48EA-8BB6-1E7F497C4BEE}" type="pres">
      <dgm:prSet presAssocID="{50E5F1DE-AD59-4106-A86C-EC32B12F5E2A}" presName="aSpace" presStyleCnt="0"/>
      <dgm:spPr/>
    </dgm:pt>
    <dgm:pt modelId="{CE600384-B531-40B8-9548-8606B68B0ED3}" type="pres">
      <dgm:prSet presAssocID="{E1326B7C-5F02-4D52-8015-B35A0156DDF1}" presName="aNode" presStyleLbl="fgAcc1" presStyleIdx="1" presStyleCnt="5" custLinFactY="42607" custLinFactNeighborX="-376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582F-7ED6-4746-9BB0-83D4EF9DF302}" type="pres">
      <dgm:prSet presAssocID="{E1326B7C-5F02-4D52-8015-B35A0156DDF1}" presName="aSpace" presStyleCnt="0"/>
      <dgm:spPr/>
    </dgm:pt>
    <dgm:pt modelId="{8714625A-D650-428B-896F-2E1C38944FA2}" type="pres">
      <dgm:prSet presAssocID="{66AE74CD-652C-4E23-A9CC-9A8E8E3C0C2C}" presName="aNode" presStyleLbl="fgAcc1" presStyleIdx="2" presStyleCnt="5" custLinFactX="-4544" custLinFactY="573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E139-75A5-4CEE-BFA2-65B1E1ED7524}" type="pres">
      <dgm:prSet presAssocID="{66AE74CD-652C-4E23-A9CC-9A8E8E3C0C2C}" presName="aSpace" presStyleCnt="0"/>
      <dgm:spPr/>
    </dgm:pt>
    <dgm:pt modelId="{8B6C07A6-AB09-4804-B203-028261AEB6E9}" type="pres">
      <dgm:prSet presAssocID="{06A5E388-5A03-48AF-BDB4-5B8DB2A4A5E0}" presName="aNode" presStyleLbl="fgAcc1" presStyleIdx="3" presStyleCnt="5" custLinFactY="-21533" custLinFactNeighborX="286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08C54-05E0-4F49-82A9-5D206E0F38FB}" type="pres">
      <dgm:prSet presAssocID="{06A5E388-5A03-48AF-BDB4-5B8DB2A4A5E0}" presName="aSpace" presStyleCnt="0"/>
      <dgm:spPr/>
    </dgm:pt>
    <dgm:pt modelId="{CAD9A58C-CDFD-432F-8639-44CE0E27930A}" type="pres">
      <dgm:prSet presAssocID="{2AA9684A-3FBF-46B1-95B5-12055B21B2B8}" presName="aNode" presStyleLbl="fgAcc1" presStyleIdx="4" presStyleCnt="5" custLinFactY="11012" custLinFactNeighborX="-386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0315B-1FDD-436D-9F32-ABF1C00FB4DA}" type="pres">
      <dgm:prSet presAssocID="{2AA9684A-3FBF-46B1-95B5-12055B21B2B8}" presName="aSpace" presStyleCnt="0"/>
      <dgm:spPr/>
    </dgm:pt>
  </dgm:ptLst>
  <dgm:cxnLst>
    <dgm:cxn modelId="{0C09EB70-970E-4995-BFE8-25E0D17CAFE7}" srcId="{93879819-DFD2-4E8D-A999-314761C23F98}" destId="{50E5F1DE-AD59-4106-A86C-EC32B12F5E2A}" srcOrd="0" destOrd="0" parTransId="{76455C5B-126C-4B63-AC1A-1F85BC1BADD2}" sibTransId="{5E1969AF-42F6-4BD4-91AE-1C7C2D4A7F0D}"/>
    <dgm:cxn modelId="{941A8CFD-6D64-40E7-8212-A50F4AB4AE54}" srcId="{93879819-DFD2-4E8D-A999-314761C23F98}" destId="{2AA9684A-3FBF-46B1-95B5-12055B21B2B8}" srcOrd="4" destOrd="0" parTransId="{153D41AF-91CC-4E13-8E47-FE9BC5FF1F23}" sibTransId="{EC73604E-142D-4798-9127-F09054703E3B}"/>
    <dgm:cxn modelId="{FE80B9F9-0D4C-4D8D-A50B-C01D494ADF9F}" type="presOf" srcId="{2AA9684A-3FBF-46B1-95B5-12055B21B2B8}" destId="{CAD9A58C-CDFD-432F-8639-44CE0E27930A}" srcOrd="0" destOrd="0" presId="urn:microsoft.com/office/officeart/2005/8/layout/pyramid2"/>
    <dgm:cxn modelId="{9C88F967-4CD4-4C32-96E3-9C135DF5E58E}" srcId="{93879819-DFD2-4E8D-A999-314761C23F98}" destId="{66AE74CD-652C-4E23-A9CC-9A8E8E3C0C2C}" srcOrd="2" destOrd="0" parTransId="{0B46E802-2EB4-483E-9267-D2F1833472BD}" sibTransId="{049A4AB5-42A5-49A7-9052-9A2C4C929C20}"/>
    <dgm:cxn modelId="{0EC500D0-C29F-46C6-B3EA-A14071EC9B19}" srcId="{93879819-DFD2-4E8D-A999-314761C23F98}" destId="{E1326B7C-5F02-4D52-8015-B35A0156DDF1}" srcOrd="1" destOrd="0" parTransId="{30F8BB80-D9D3-4EAE-A44E-300026CE3B3B}" sibTransId="{7067BE34-9F8B-483D-96EE-BE1AB8977C07}"/>
    <dgm:cxn modelId="{602B5402-563F-4C66-B0B0-50D7A49D51F6}" type="presOf" srcId="{66AE74CD-652C-4E23-A9CC-9A8E8E3C0C2C}" destId="{8714625A-D650-428B-896F-2E1C38944FA2}" srcOrd="0" destOrd="0" presId="urn:microsoft.com/office/officeart/2005/8/layout/pyramid2"/>
    <dgm:cxn modelId="{6B6F3BB7-BA68-4B12-8760-C3B24CEA7347}" type="presOf" srcId="{E1326B7C-5F02-4D52-8015-B35A0156DDF1}" destId="{CE600384-B531-40B8-9548-8606B68B0ED3}" srcOrd="0" destOrd="0" presId="urn:microsoft.com/office/officeart/2005/8/layout/pyramid2"/>
    <dgm:cxn modelId="{995F3CE9-2049-4062-884D-A0B9D0DC74F7}" type="presOf" srcId="{06A5E388-5A03-48AF-BDB4-5B8DB2A4A5E0}" destId="{8B6C07A6-AB09-4804-B203-028261AEB6E9}" srcOrd="0" destOrd="0" presId="urn:microsoft.com/office/officeart/2005/8/layout/pyramid2"/>
    <dgm:cxn modelId="{0D663036-6A6C-4300-90F3-A21D9B2797CE}" srcId="{93879819-DFD2-4E8D-A999-314761C23F98}" destId="{06A5E388-5A03-48AF-BDB4-5B8DB2A4A5E0}" srcOrd="3" destOrd="0" parTransId="{C20B57D9-0A08-4FBF-8761-93E5A709BCD6}" sibTransId="{961DF361-4312-4B05-8CDE-E33C4138CD89}"/>
    <dgm:cxn modelId="{8162226A-3B8D-4009-8E81-A84512D81E3E}" type="presOf" srcId="{50E5F1DE-AD59-4106-A86C-EC32B12F5E2A}" destId="{5572F913-EBFF-4E9F-B8D3-600EC56BF201}" srcOrd="0" destOrd="0" presId="urn:microsoft.com/office/officeart/2005/8/layout/pyramid2"/>
    <dgm:cxn modelId="{2A4F3C88-FE59-4B2B-B4AD-FFFF56344C0B}" type="presOf" srcId="{93879819-DFD2-4E8D-A999-314761C23F98}" destId="{BD08BFF7-D478-4278-AC3F-8FC1D53CDADB}" srcOrd="0" destOrd="0" presId="urn:microsoft.com/office/officeart/2005/8/layout/pyramid2"/>
    <dgm:cxn modelId="{00FE0619-5084-4042-9717-F30DF0723E71}" type="presParOf" srcId="{BD08BFF7-D478-4278-AC3F-8FC1D53CDADB}" destId="{FDA57491-564F-432B-83E1-BCE8FE1063AB}" srcOrd="0" destOrd="0" presId="urn:microsoft.com/office/officeart/2005/8/layout/pyramid2"/>
    <dgm:cxn modelId="{D5B1EAB1-A4E5-4694-9895-7B46EE4BC4C0}" type="presParOf" srcId="{BD08BFF7-D478-4278-AC3F-8FC1D53CDADB}" destId="{A210B8BB-39CA-42D8-84BA-81234E838279}" srcOrd="1" destOrd="0" presId="urn:microsoft.com/office/officeart/2005/8/layout/pyramid2"/>
    <dgm:cxn modelId="{9F2A9D8F-11D5-4E72-BA9E-0C7B08425F3D}" type="presParOf" srcId="{A210B8BB-39CA-42D8-84BA-81234E838279}" destId="{5572F913-EBFF-4E9F-B8D3-600EC56BF201}" srcOrd="0" destOrd="0" presId="urn:microsoft.com/office/officeart/2005/8/layout/pyramid2"/>
    <dgm:cxn modelId="{71B2A8DA-6510-44BA-A3A3-1CE53BF3DF86}" type="presParOf" srcId="{A210B8BB-39CA-42D8-84BA-81234E838279}" destId="{B4F3DE45-4FF9-48EA-8BB6-1E7F497C4BEE}" srcOrd="1" destOrd="0" presId="urn:microsoft.com/office/officeart/2005/8/layout/pyramid2"/>
    <dgm:cxn modelId="{1A13E608-EC29-4305-B806-A216C4488D93}" type="presParOf" srcId="{A210B8BB-39CA-42D8-84BA-81234E838279}" destId="{CE600384-B531-40B8-9548-8606B68B0ED3}" srcOrd="2" destOrd="0" presId="urn:microsoft.com/office/officeart/2005/8/layout/pyramid2"/>
    <dgm:cxn modelId="{AA97C7A6-2670-4D87-95F8-DF1AD6862881}" type="presParOf" srcId="{A210B8BB-39CA-42D8-84BA-81234E838279}" destId="{6255582F-7ED6-4746-9BB0-83D4EF9DF302}" srcOrd="3" destOrd="0" presId="urn:microsoft.com/office/officeart/2005/8/layout/pyramid2"/>
    <dgm:cxn modelId="{6C689C9F-AC16-4AF8-B833-7779937A04D3}" type="presParOf" srcId="{A210B8BB-39CA-42D8-84BA-81234E838279}" destId="{8714625A-D650-428B-896F-2E1C38944FA2}" srcOrd="4" destOrd="0" presId="urn:microsoft.com/office/officeart/2005/8/layout/pyramid2"/>
    <dgm:cxn modelId="{515AE6FB-9679-45A0-B949-D8D329556B5F}" type="presParOf" srcId="{A210B8BB-39CA-42D8-84BA-81234E838279}" destId="{06DBE139-75A5-4CEE-BFA2-65B1E1ED7524}" srcOrd="5" destOrd="0" presId="urn:microsoft.com/office/officeart/2005/8/layout/pyramid2"/>
    <dgm:cxn modelId="{AC6B5B94-B087-498F-A06E-F5214B287E78}" type="presParOf" srcId="{A210B8BB-39CA-42D8-84BA-81234E838279}" destId="{8B6C07A6-AB09-4804-B203-028261AEB6E9}" srcOrd="6" destOrd="0" presId="urn:microsoft.com/office/officeart/2005/8/layout/pyramid2"/>
    <dgm:cxn modelId="{D7F8DEAD-3335-4D67-93CE-5984EC9720FB}" type="presParOf" srcId="{A210B8BB-39CA-42D8-84BA-81234E838279}" destId="{4E208C54-05E0-4F49-82A9-5D206E0F38FB}" srcOrd="7" destOrd="0" presId="urn:microsoft.com/office/officeart/2005/8/layout/pyramid2"/>
    <dgm:cxn modelId="{FDC16265-1040-499E-8BAA-B5449D49484D}" type="presParOf" srcId="{A210B8BB-39CA-42D8-84BA-81234E838279}" destId="{CAD9A58C-CDFD-432F-8639-44CE0E27930A}" srcOrd="8" destOrd="0" presId="urn:microsoft.com/office/officeart/2005/8/layout/pyramid2"/>
    <dgm:cxn modelId="{B5A319BF-708D-4C4A-ABF8-4465761EB59B}" type="presParOf" srcId="{A210B8BB-39CA-42D8-84BA-81234E838279}" destId="{F7D0315B-1FDD-436D-9F32-ABF1C00FB4D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57491-564F-432B-83E1-BCE8FE1063AB}">
      <dsp:nvSpPr>
        <dsp:cNvPr id="0" name=""/>
        <dsp:cNvSpPr/>
      </dsp:nvSpPr>
      <dsp:spPr>
        <a:xfrm>
          <a:off x="1284223" y="0"/>
          <a:ext cx="5418667" cy="5418667"/>
        </a:xfrm>
        <a:prstGeom prst="triangle">
          <a:avLst/>
        </a:prstGeom>
        <a:solidFill>
          <a:srgbClr val="FFFF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2F913-EBFF-4E9F-B8D3-600EC56BF201}">
      <dsp:nvSpPr>
        <dsp:cNvPr id="0" name=""/>
        <dsp:cNvSpPr/>
      </dsp:nvSpPr>
      <dsp:spPr>
        <a:xfrm>
          <a:off x="2303269" y="622523"/>
          <a:ext cx="3522133" cy="770466"/>
        </a:xfrm>
        <a:prstGeom prst="roundRect">
          <a:avLst/>
        </a:prstGeom>
        <a:solidFill>
          <a:srgbClr val="FF1919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Конфликт интересов</a:t>
          </a:r>
          <a:endParaRPr lang="ru-RU" sz="1800" kern="1200" dirty="0"/>
        </a:p>
      </dsp:txBody>
      <dsp:txXfrm>
        <a:off x="2303269" y="622523"/>
        <a:ext cx="3522133" cy="770466"/>
      </dsp:txXfrm>
    </dsp:sp>
    <dsp:sp modelId="{CE600384-B531-40B8-9548-8606B68B0ED3}">
      <dsp:nvSpPr>
        <dsp:cNvPr id="0" name=""/>
        <dsp:cNvSpPr/>
      </dsp:nvSpPr>
      <dsp:spPr>
        <a:xfrm>
          <a:off x="2331692" y="1833752"/>
          <a:ext cx="3522133" cy="770466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Правовое регулирование</a:t>
          </a:r>
          <a:endParaRPr lang="ru-RU" sz="1800" kern="1200" dirty="0"/>
        </a:p>
      </dsp:txBody>
      <dsp:txXfrm>
        <a:off x="2331692" y="1833752"/>
        <a:ext cx="3522133" cy="770466"/>
      </dsp:txXfrm>
    </dsp:sp>
    <dsp:sp modelId="{8714625A-D650-428B-896F-2E1C38944FA2}">
      <dsp:nvSpPr>
        <dsp:cNvPr id="0" name=""/>
        <dsp:cNvSpPr/>
      </dsp:nvSpPr>
      <dsp:spPr>
        <a:xfrm>
          <a:off x="0" y="2813808"/>
          <a:ext cx="3522133" cy="770466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Предупреждение (профилактика)</a:t>
          </a:r>
          <a:endParaRPr lang="ru-RU" sz="1800" kern="1200" dirty="0"/>
        </a:p>
      </dsp:txBody>
      <dsp:txXfrm>
        <a:off x="0" y="2813808"/>
        <a:ext cx="3522133" cy="770466"/>
      </dsp:txXfrm>
    </dsp:sp>
    <dsp:sp modelId="{8B6C07A6-AB09-4804-B203-028261AEB6E9}">
      <dsp:nvSpPr>
        <dsp:cNvPr id="0" name=""/>
        <dsp:cNvSpPr/>
      </dsp:nvSpPr>
      <dsp:spPr>
        <a:xfrm>
          <a:off x="4605866" y="2880508"/>
          <a:ext cx="3522133" cy="770466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Минимизация негативных последствий (преодоление)</a:t>
          </a:r>
          <a:endParaRPr lang="ru-RU" sz="1800" kern="1200" dirty="0"/>
        </a:p>
      </dsp:txBody>
      <dsp:txXfrm>
        <a:off x="4605866" y="2880508"/>
        <a:ext cx="3522133" cy="770466"/>
      </dsp:txXfrm>
    </dsp:sp>
    <dsp:sp modelId="{CAD9A58C-CDFD-432F-8639-44CE0E27930A}">
      <dsp:nvSpPr>
        <dsp:cNvPr id="0" name=""/>
        <dsp:cNvSpPr/>
      </dsp:nvSpPr>
      <dsp:spPr>
        <a:xfrm>
          <a:off x="2294604" y="4190648"/>
          <a:ext cx="3522133" cy="770466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(противодействие)</a:t>
          </a:r>
          <a:endParaRPr lang="ru-RU" sz="1800" kern="1200" dirty="0"/>
        </a:p>
      </dsp:txBody>
      <dsp:txXfrm>
        <a:off x="2294604" y="4190648"/>
        <a:ext cx="3522133" cy="77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5B426-D610-4C5F-904B-8E7E485D9E28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4AFE-C3FA-44D5-8124-C0748A83E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6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9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270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7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10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5593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49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963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01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15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0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645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0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01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51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88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8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631711-1392-40F8-92D3-C166B788AC8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51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4683/6a7ba42d8fda3a1ba186a9eb5c806921998ae7d1/" TargetMode="External"/><Relationship Id="rId2" Type="http://schemas.openxmlformats.org/officeDocument/2006/relationships/hyperlink" Target="https://www.consultant.ru/document/cons_doc_LAW_464894/5d02242ebd04c398d2acf7c53dbc79659b85e8f3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gradFill>
            <a:gsLst>
              <a:gs pos="7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outerShdw blurRad="12700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66047" y="2335031"/>
            <a:ext cx="10674417" cy="3010692"/>
          </a:xfrm>
          <a:prstGeom prst="rect">
            <a:avLst/>
          </a:prstGeom>
          <a:gradFill rotWithShape="1">
            <a:gsLst>
              <a:gs pos="0">
                <a:srgbClr val="397B4A"/>
              </a:gs>
              <a:gs pos="100000">
                <a:srgbClr val="E5F4FF"/>
              </a:gs>
            </a:gsLst>
            <a:lin ang="5400000" scaled="0"/>
          </a:gradFill>
          <a:ln w="9525" cap="rnd" cmpd="sng" algn="ctr">
            <a:solidFill>
              <a:srgbClr val="0070C0">
                <a:alpha val="22000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cap="none" dirty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</a:t>
            </a:r>
            <a:r>
              <a:rPr lang="ru-RU" cap="none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нтикоррупционное законодательство, виды ответственности за совершение коррупционных правонарушений (преступлений</a:t>
            </a:r>
            <a:r>
              <a:rPr lang="ru-RU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)»</a:t>
            </a:r>
          </a:p>
          <a:p>
            <a:pPr algn="ctr"/>
            <a:endParaRPr lang="en-US" sz="1400" dirty="0" smtClean="0">
              <a:solidFill>
                <a:srgbClr val="153E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для работников муниципальных предприятий и учреждений)</a:t>
            </a:r>
            <a:endParaRPr lang="ru-RU" sz="1200" dirty="0">
              <a:solidFill>
                <a:srgbClr val="153E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3291" y="200932"/>
            <a:ext cx="95400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Служба</a:t>
            </a:r>
            <a:r>
              <a:rPr lang="en-US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 по взаимодействию с правоохранительными органами администрации города Хабаровска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85" y="231873"/>
            <a:ext cx="1298135" cy="1280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13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453" y="117258"/>
            <a:ext cx="1099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8853" y="26095"/>
            <a:ext cx="98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Коррупционные дисциплинарные правонарушения (проступки</a:t>
            </a:r>
            <a:r>
              <a:rPr lang="ru-RU" b="1" dirty="0" smtClean="0"/>
              <a:t>) - несоблюдение: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97" y="689419"/>
            <a:ext cx="3034754" cy="146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59" y="723231"/>
            <a:ext cx="3072881" cy="14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263669" y="705250"/>
            <a:ext cx="2807933" cy="1499288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- порядка уведомления работодателя о возникновении личной </a:t>
            </a:r>
            <a:r>
              <a:rPr lang="ru-RU" sz="1000" dirty="0" err="1" smtClean="0">
                <a:solidFill>
                  <a:schemeClr val="bg1"/>
                </a:solidFill>
              </a:rPr>
              <a:t>заинтересо-ванности</a:t>
            </a:r>
            <a:r>
              <a:rPr lang="ru-RU" sz="1000" dirty="0" smtClean="0">
                <a:solidFill>
                  <a:schemeClr val="bg1"/>
                </a:solidFill>
              </a:rPr>
              <a:t>, которая приводит или может привести к конфликту </a:t>
            </a:r>
            <a:r>
              <a:rPr lang="ru-RU" sz="1000" dirty="0" err="1" smtClean="0">
                <a:solidFill>
                  <a:schemeClr val="bg1"/>
                </a:solidFill>
              </a:rPr>
              <a:t>интере-сов</a:t>
            </a:r>
            <a:r>
              <a:rPr lang="ru-RU" sz="1000" dirty="0" smtClean="0">
                <a:solidFill>
                  <a:schemeClr val="bg1"/>
                </a:solidFill>
              </a:rPr>
              <a:t> (замещение должностей родственниками, </a:t>
            </a:r>
            <a:r>
              <a:rPr lang="ru-RU" sz="1000" dirty="0">
                <a:solidFill>
                  <a:schemeClr val="bg1"/>
                </a:solidFill>
              </a:rPr>
              <a:t>если это связано с непосредственной </a:t>
            </a:r>
            <a:r>
              <a:rPr lang="ru-RU" sz="1000" dirty="0" smtClean="0">
                <a:solidFill>
                  <a:schemeClr val="bg1"/>
                </a:solidFill>
              </a:rPr>
              <a:t>подчиненностью </a:t>
            </a:r>
            <a:r>
              <a:rPr lang="ru-RU" sz="1000" dirty="0">
                <a:solidFill>
                  <a:schemeClr val="bg1"/>
                </a:solidFill>
              </a:rPr>
              <a:t>или </a:t>
            </a:r>
            <a:r>
              <a:rPr lang="ru-RU" sz="1000" dirty="0" smtClean="0">
                <a:solidFill>
                  <a:schemeClr val="bg1"/>
                </a:solidFill>
              </a:rPr>
              <a:t>подконтрольностью и др. </a:t>
            </a:r>
            <a:r>
              <a:rPr lang="ru-RU" sz="1000" dirty="0" smtClean="0">
                <a:solidFill>
                  <a:schemeClr val="bg1"/>
                </a:solidFill>
              </a:rPr>
              <a:t>(разд</a:t>
            </a:r>
            <a:r>
              <a:rPr lang="ru-RU" sz="1000" dirty="0" smtClean="0">
                <a:solidFill>
                  <a:schemeClr val="bg1"/>
                </a:solidFill>
              </a:rPr>
              <a:t>. 5 прил. № </a:t>
            </a:r>
            <a:r>
              <a:rPr lang="ru-RU" sz="1000" dirty="0" smtClean="0">
                <a:solidFill>
                  <a:schemeClr val="bg1"/>
                </a:solidFill>
              </a:rPr>
              <a:t>2 к </a:t>
            </a:r>
            <a:r>
              <a:rPr lang="ru-RU" sz="1000" dirty="0" smtClean="0">
                <a:solidFill>
                  <a:schemeClr val="bg1"/>
                </a:solidFill>
              </a:rPr>
              <a:t>пост. № 2859 от 26.07.2021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730"/>
            <a:ext cx="2899394" cy="205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61" y="2543061"/>
            <a:ext cx="3132154" cy="14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6" y="2509189"/>
            <a:ext cx="2938450" cy="147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489" y="2509188"/>
            <a:ext cx="2816225" cy="147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4" y="4634504"/>
            <a:ext cx="3673756" cy="18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41" y="4756461"/>
            <a:ext cx="3002159" cy="14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45" y="4065161"/>
            <a:ext cx="4555219" cy="95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21866" y="697352"/>
            <a:ext cx="2888117" cy="1378561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- требований нормативных правовых актов  РФ, Хабаровского края, муниципальных нормативных правовых актов, </a:t>
            </a:r>
            <a:r>
              <a:rPr lang="ru-RU" sz="1100" dirty="0" err="1" smtClean="0">
                <a:solidFill>
                  <a:schemeClr val="bg1"/>
                </a:solidFill>
              </a:rPr>
              <a:t>антикоррупционных</a:t>
            </a:r>
            <a:r>
              <a:rPr lang="ru-RU" sz="1100" dirty="0" smtClean="0">
                <a:solidFill>
                  <a:schemeClr val="bg1"/>
                </a:solidFill>
              </a:rPr>
              <a:t> стандартов (п.п. 1 разд. 5  прил. № 1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 пост</a:t>
            </a:r>
            <a:r>
              <a:rPr lang="ru-RU" sz="1100" dirty="0" smtClean="0">
                <a:solidFill>
                  <a:schemeClr val="bg1"/>
                </a:solidFill>
              </a:rPr>
              <a:t>. № 2859 от 26.07.2021)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9251" y="709489"/>
            <a:ext cx="27154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</a:rPr>
              <a:t>воздерживаться от совершения и (или) участия в совершении коррупционных правонарушений в интересах или от имени муниципального предприятия или учреждения (п.п. 2 разд. 5  прил.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№ 1 </a:t>
            </a:r>
            <a:r>
              <a:rPr lang="ru-RU" sz="1100" dirty="0" smtClean="0">
                <a:solidFill>
                  <a:schemeClr val="bg1"/>
                </a:solidFill>
              </a:rPr>
              <a:t>к пост</a:t>
            </a:r>
            <a:r>
              <a:rPr lang="ru-RU" sz="1100" dirty="0" smtClean="0">
                <a:solidFill>
                  <a:schemeClr val="bg1"/>
                </a:solidFill>
              </a:rPr>
              <a:t>. № 2859 от 26.07.2021)</a:t>
            </a: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99698"/>
            <a:ext cx="29841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- несообщение </a:t>
            </a:r>
            <a:r>
              <a:rPr lang="ru-RU" sz="1000" dirty="0">
                <a:solidFill>
                  <a:schemeClr val="bg1"/>
                </a:solidFill>
              </a:rPr>
              <a:t>работодателю при заключении трудового договора гражданином, замещавшим должности </a:t>
            </a:r>
            <a:r>
              <a:rPr lang="ru-RU" sz="1000" dirty="0" smtClean="0">
                <a:solidFill>
                  <a:schemeClr val="bg1"/>
                </a:solidFill>
              </a:rPr>
              <a:t>государственной, муниципальной  </a:t>
            </a:r>
            <a:r>
              <a:rPr lang="ru-RU" sz="1000" dirty="0" smtClean="0">
                <a:solidFill>
                  <a:schemeClr val="bg1"/>
                </a:solidFill>
              </a:rPr>
              <a:t>службы</a:t>
            </a:r>
            <a:r>
              <a:rPr lang="ru-RU" sz="1000" dirty="0">
                <a:solidFill>
                  <a:schemeClr val="bg1"/>
                </a:solidFill>
              </a:rPr>
              <a:t>, перечень которых устанавливается нормативными правовыми актами Российской Федерации, после увольнения с государственной </a:t>
            </a:r>
            <a:r>
              <a:rPr lang="ru-RU" sz="1000" dirty="0" smtClean="0">
                <a:solidFill>
                  <a:schemeClr val="bg1"/>
                </a:solidFill>
              </a:rPr>
              <a:t>службы </a:t>
            </a:r>
            <a:r>
              <a:rPr lang="ru-RU" sz="1000" dirty="0">
                <a:solidFill>
                  <a:schemeClr val="bg1"/>
                </a:solidFill>
              </a:rPr>
              <a:t>в течение двух лет сведений о последнем месте </a:t>
            </a:r>
            <a:r>
              <a:rPr lang="ru-RU" sz="1000" dirty="0" smtClean="0">
                <a:solidFill>
                  <a:schemeClr val="bg1"/>
                </a:solidFill>
              </a:rPr>
              <a:t>службы (ч. 1 ст. 12 ФЗ от 25.12.2008 № 273-ФЗ)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9905" y="2618477"/>
            <a:ext cx="3046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- непринятие </a:t>
            </a:r>
            <a:r>
              <a:rPr lang="ru-RU" sz="1000" dirty="0">
                <a:solidFill>
                  <a:schemeClr val="bg1"/>
                </a:solidFill>
              </a:rPr>
              <a:t>представителем нанимателя мер по предотвращению или урегулированию конфликта интересов, если ему стало известно о возникновении у </a:t>
            </a:r>
            <a:r>
              <a:rPr lang="ru-RU" sz="1000" dirty="0" smtClean="0">
                <a:solidFill>
                  <a:schemeClr val="bg1"/>
                </a:solidFill>
              </a:rPr>
              <a:t>служащего </a:t>
            </a:r>
            <a:r>
              <a:rPr lang="ru-RU" sz="1000" dirty="0">
                <a:solidFill>
                  <a:schemeClr val="bg1"/>
                </a:solidFill>
              </a:rPr>
              <a:t>личной заинтересованности, которая приводит или может привести к конфликту интересов </a:t>
            </a:r>
            <a:r>
              <a:rPr lang="ru-RU" sz="1000" dirty="0" smtClean="0">
                <a:solidFill>
                  <a:schemeClr val="bg1"/>
                </a:solidFill>
              </a:rPr>
              <a:t>(п. 6.5.6 прил. № 1 </a:t>
            </a:r>
            <a:r>
              <a:rPr lang="ru-RU" sz="1000" dirty="0" smtClean="0">
                <a:solidFill>
                  <a:schemeClr val="bg1"/>
                </a:solidFill>
              </a:rPr>
              <a:t>к пост</a:t>
            </a:r>
            <a:r>
              <a:rPr lang="ru-RU" sz="1000" dirty="0" smtClean="0">
                <a:solidFill>
                  <a:schemeClr val="bg1"/>
                </a:solidFill>
              </a:rPr>
              <a:t>. № 2859 от 26.07.2021)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0922" y="2652290"/>
            <a:ext cx="27318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1000" dirty="0" smtClean="0">
                <a:solidFill>
                  <a:schemeClr val="bg1"/>
                </a:solidFill>
              </a:rPr>
              <a:t>порядка уведомления работодателя  обо всех случаях обращения к нему каких-либо лиц в целях склонения его к совершению коррупционных правонарушений(прил. № 3 к пост.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№ 2859 от 2859)</a:t>
            </a:r>
            <a:endParaRPr lang="ru-RU" sz="1000" dirty="0" smtClean="0">
              <a:solidFill>
                <a:schemeClr val="bg1"/>
              </a:solidFill>
            </a:endParaRP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2695" y="4710391"/>
            <a:ext cx="35282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- порядка уведомления о возникновении не зависящих от работника обстоятельства, препятствующих соблюдению и исполнений  требований о предотвращении или урегулировании конфликта интересов и исполнению обязанностей, установленных Федеральным законом от 25.12.2008 № 273-ФЗ и др. норм. и </a:t>
            </a:r>
            <a:r>
              <a:rPr lang="ru-RU" sz="1100" dirty="0" err="1" smtClean="0">
                <a:solidFill>
                  <a:schemeClr val="bg1"/>
                </a:solidFill>
              </a:rPr>
              <a:t>мун</a:t>
            </a:r>
            <a:r>
              <a:rPr lang="ru-RU" sz="1100" dirty="0" smtClean="0">
                <a:solidFill>
                  <a:schemeClr val="bg1"/>
                </a:solidFill>
              </a:rPr>
              <a:t>. актами в целях противодействия коррупции (разд. 5 прил. № 2 к пост. № 2859 от 26.07.2021)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08179" y="4854621"/>
            <a:ext cx="27948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 </a:t>
            </a:r>
            <a:r>
              <a:rPr lang="ru-RU" sz="1000" dirty="0" smtClean="0">
                <a:solidFill>
                  <a:schemeClr val="bg1"/>
                </a:solidFill>
              </a:rPr>
              <a:t>незамедлительного информирования работодателя о ставшей известной информации о случаях совершения коррупционных правонарушений другими работниками, контрагентами или иными лицами (п.п. 7 разд. 5 прил. № 1 к пост. № 2859 от 26.07.2021)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97283" y="2622431"/>
            <a:ext cx="271732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- непредставление (представление недостоверных, неполных, заведомо ложных) сведений  в декларации о конфликте  интересов ( п.п. 6 разд. 5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прил. № 1  пост. № 2859 от 26.07.2021</a:t>
            </a:r>
            <a:r>
              <a:rPr lang="en-US" sz="1100" dirty="0" smtClean="0">
                <a:solidFill>
                  <a:schemeClr val="bg1"/>
                </a:solidFill>
              </a:rPr>
              <a:t>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4755" y="707366"/>
            <a:ext cx="31141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-- воздерживаться от поведения, которое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может быть истолковано как готовность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</a:t>
            </a:r>
            <a:r>
              <a:rPr lang="ru-RU" sz="1100" dirty="0" err="1" smtClean="0">
                <a:solidFill>
                  <a:schemeClr val="bg1"/>
                </a:solidFill>
              </a:rPr>
              <a:t>овершить</a:t>
            </a:r>
            <a:r>
              <a:rPr lang="ru-RU" sz="1100" dirty="0" smtClean="0">
                <a:solidFill>
                  <a:schemeClr val="bg1"/>
                </a:solidFill>
              </a:rPr>
              <a:t> или участвовать в совершении коррупционного правонарушения в интересах или от имени предприятия, учреждения</a:t>
            </a:r>
            <a:r>
              <a:rPr lang="ru-RU" sz="1100" dirty="0" smtClean="0">
                <a:solidFill>
                  <a:schemeClr val="bg1"/>
                </a:solidFill>
              </a:rPr>
              <a:t>(п.п. </a:t>
            </a:r>
            <a:r>
              <a:rPr lang="ru-RU" sz="1100" dirty="0" smtClean="0">
                <a:solidFill>
                  <a:schemeClr val="bg1"/>
                </a:solidFill>
              </a:rPr>
              <a:t>3 </a:t>
            </a:r>
            <a:r>
              <a:rPr lang="ru-RU" sz="1100" dirty="0" smtClean="0">
                <a:solidFill>
                  <a:schemeClr val="bg1"/>
                </a:solidFill>
              </a:rPr>
              <a:t>разд. 5  прил. </a:t>
            </a:r>
            <a:r>
              <a:rPr lang="ru-RU" sz="1100" dirty="0" smtClean="0">
                <a:solidFill>
                  <a:schemeClr val="bg1"/>
                </a:solidFill>
              </a:rPr>
              <a:t> № 1 к </a:t>
            </a:r>
            <a:r>
              <a:rPr lang="ru-RU" sz="1100" dirty="0" smtClean="0">
                <a:solidFill>
                  <a:schemeClr val="bg1"/>
                </a:solidFill>
              </a:rPr>
              <a:t>пост. № 2859 от 26.07.2021)</a:t>
            </a: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3427" y="4141177"/>
            <a:ext cx="448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- </a:t>
            </a:r>
            <a:r>
              <a:rPr lang="ru-RU" sz="1100" dirty="0" smtClean="0">
                <a:solidFill>
                  <a:schemeClr val="bg1"/>
                </a:solidFill>
              </a:rPr>
              <a:t>- обязанностей работников муниципальных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предприятий и учреждений по выявлению и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урегулированию конфликта интересов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(разд. 2 прил. № 2 к пост. № 2859 от 26.07.2021)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696" y="5229727"/>
            <a:ext cx="3347495" cy="14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939547" y="5346226"/>
            <a:ext cx="3219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запрета </a:t>
            </a:r>
            <a:r>
              <a:rPr lang="ru-RU" sz="1000" dirty="0">
                <a:solidFill>
                  <a:schemeClr val="bg1"/>
                </a:solidFill>
              </a:rPr>
              <a:t>открывать и иметь счета (вклады), хранить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</a:t>
            </a:r>
            <a:r>
              <a:rPr lang="ru-RU" sz="1000" dirty="0" smtClean="0">
                <a:solidFill>
                  <a:schemeClr val="bg1"/>
                </a:solidFill>
              </a:rPr>
              <a:t>( </a:t>
            </a:r>
            <a:r>
              <a:rPr lang="ru-RU" sz="1000" dirty="0">
                <a:solidFill>
                  <a:schemeClr val="bg1"/>
                </a:solidFill>
              </a:rPr>
              <a:t>ст. 2 </a:t>
            </a:r>
            <a:r>
              <a:rPr lang="ru-RU" sz="1000" dirty="0" smtClean="0">
                <a:solidFill>
                  <a:schemeClr val="bg1"/>
                </a:solidFill>
              </a:rPr>
              <a:t>№ 79-ФЗ)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196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8" grpId="0"/>
      <p:bldP spid="10" grpId="0"/>
      <p:bldP spid="12" grpId="0"/>
      <p:bldP spid="14" grpId="0"/>
      <p:bldP spid="16" grpId="0"/>
      <p:bldP spid="18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453" y="117258"/>
            <a:ext cx="1099867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Виды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rgbClr val="FF8B8B"/>
                </a:solidFill>
              </a:rPr>
              <a:t>дисциплинарных взысканий </a:t>
            </a:r>
            <a:r>
              <a:rPr lang="ru-RU" sz="1600" dirty="0"/>
              <a:t>за </a:t>
            </a:r>
            <a:r>
              <a:rPr lang="ru-RU" sz="1600" dirty="0" smtClean="0"/>
              <a:t>коррупцию: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За несоблюдение и нарушение </a:t>
            </a:r>
            <a:r>
              <a:rPr lang="ru-RU" sz="1600" dirty="0" smtClean="0"/>
              <a:t>ограничений </a:t>
            </a:r>
            <a:r>
              <a:rPr lang="ru-RU" sz="1600" dirty="0"/>
              <a:t>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 Федеральным законом от 25 декабря 2008 года № 273-ФЗ </a:t>
            </a:r>
            <a:r>
              <a:rPr lang="ru-RU" sz="1600" dirty="0" smtClean="0"/>
              <a:t>                              «</a:t>
            </a:r>
            <a:r>
              <a:rPr lang="ru-RU" sz="1600" dirty="0"/>
              <a:t>О противодействии коррупции» и другими федеральными законами, налагаются следующие </a:t>
            </a:r>
            <a:r>
              <a:rPr lang="ru-RU" sz="1600" dirty="0" smtClean="0"/>
              <a:t>взыскания (ст. 192 Трудового Кодекса Российской Федерации):</a:t>
            </a:r>
            <a:endParaRPr lang="ru-RU" sz="1600" dirty="0"/>
          </a:p>
          <a:p>
            <a:pPr algn="ctr"/>
            <a:endParaRPr lang="ru-RU" sz="1600" dirty="0"/>
          </a:p>
          <a:p>
            <a:r>
              <a:rPr lang="ru-RU" sz="1600" dirty="0"/>
              <a:t>1) замечание;</a:t>
            </a:r>
          </a:p>
          <a:p>
            <a:r>
              <a:rPr lang="ru-RU" sz="1600" dirty="0"/>
              <a:t>2) выговор;</a:t>
            </a:r>
          </a:p>
          <a:p>
            <a:r>
              <a:rPr lang="ru-RU" sz="1600" dirty="0"/>
              <a:t>3) </a:t>
            </a:r>
            <a:r>
              <a:rPr lang="ru-RU" sz="1600" dirty="0" smtClean="0"/>
              <a:t>увольнение по соответствующим основаниям (</a:t>
            </a:r>
            <a:r>
              <a:rPr lang="ru-RU" sz="1400" b="1" dirty="0" smtClean="0"/>
              <a:t>Статья 81 ТК </a:t>
            </a:r>
            <a:r>
              <a:rPr lang="ru-RU" sz="1400" b="1" dirty="0" smtClean="0"/>
              <a:t>РФ </a:t>
            </a:r>
            <a:r>
              <a:rPr lang="ru-RU" sz="1400" b="1" dirty="0" smtClean="0"/>
              <a:t> «Расторжение </a:t>
            </a:r>
            <a:r>
              <a:rPr lang="ru-RU" sz="1400" b="1" dirty="0" smtClean="0"/>
              <a:t>трудового договора по инициативе </a:t>
            </a:r>
            <a:r>
              <a:rPr lang="ru-RU" sz="1400" b="1" dirty="0" smtClean="0"/>
              <a:t>работодателя», п. 7.1 части </a:t>
            </a:r>
            <a:r>
              <a:rPr lang="ru-RU" sz="1400" dirty="0" smtClean="0"/>
              <a:t>1 « -непринятие </a:t>
            </a:r>
            <a:r>
              <a:rPr lang="ru-RU" sz="1400" dirty="0" smtClean="0"/>
              <a:t>работником мер по предотвращению или урегулированию 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конфликта интересов</a:t>
            </a:r>
            <a:r>
              <a:rPr lang="ru-RU" sz="1400" dirty="0" smtClean="0"/>
              <a:t>, стороной которого он является, </a:t>
            </a:r>
            <a:r>
              <a:rPr lang="ru-RU" sz="1400" dirty="0" smtClean="0"/>
              <a:t>открытие </a:t>
            </a:r>
            <a:r>
              <a:rPr lang="ru-RU" sz="1400" dirty="0" smtClean="0"/>
              <a:t>(</a:t>
            </a:r>
            <a:r>
              <a:rPr lang="ru-RU" sz="1400" dirty="0" smtClean="0"/>
              <a:t>наличие) </a:t>
            </a:r>
            <a:r>
              <a:rPr lang="ru-RU" sz="1400" dirty="0" smtClean="0"/>
              <a:t>счетов (вкладов), </a:t>
            </a:r>
            <a:r>
              <a:rPr lang="ru-RU" sz="1400" dirty="0" smtClean="0"/>
              <a:t>хранение </a:t>
            </a:r>
            <a:r>
              <a:rPr lang="ru-RU" sz="1400" dirty="0" smtClean="0"/>
              <a:t>наличных денежных средств и ценностей в иностранных банках, расположенных за пределами территории Российской Федерации, </a:t>
            </a:r>
            <a:r>
              <a:rPr lang="ru-RU" sz="1400" dirty="0" smtClean="0"/>
              <a:t>владение </a:t>
            </a:r>
            <a:r>
              <a:rPr lang="ru-RU" sz="1400" dirty="0" smtClean="0"/>
              <a:t>и (или) </a:t>
            </a:r>
            <a:r>
              <a:rPr lang="ru-RU" sz="1400" dirty="0" smtClean="0"/>
              <a:t>пользование </a:t>
            </a:r>
            <a:r>
              <a:rPr lang="ru-RU" sz="1400" dirty="0" smtClean="0"/>
              <a:t>иностранными финансовыми инструментами работником, его супругом (супругой) и несовершеннолетними детьми в случаях, предусмотренных настоящим </a:t>
            </a:r>
            <a:r>
              <a:rPr lang="ru-RU" sz="1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Кодексом</a:t>
            </a:r>
            <a:r>
              <a:rPr lang="ru-RU" sz="1400" dirty="0" smtClean="0"/>
              <a:t>, другими федеральными </a:t>
            </a:r>
            <a:r>
              <a:rPr lang="ru-RU" sz="1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законами</a:t>
            </a:r>
            <a:r>
              <a:rPr lang="ru-RU" sz="1400" dirty="0" smtClean="0"/>
              <a:t>, нормативными правовыми актами Президента Российской Федерации и Правительства Российской Федерации, если указанные действия дают основание для утраты доверия к работнику со стороны </a:t>
            </a:r>
            <a:r>
              <a:rPr lang="ru-RU" sz="1400" dirty="0" smtClean="0"/>
              <a:t>работодателя).</a:t>
            </a:r>
            <a:r>
              <a:rPr lang="ru-RU" sz="1400" dirty="0" smtClean="0"/>
              <a:t> 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99" y="5055079"/>
            <a:ext cx="1855551" cy="19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15" y="180115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4366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5721" y="0"/>
            <a:ext cx="1084627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«Примерные </a:t>
            </a:r>
            <a:r>
              <a:rPr lang="ru-RU" dirty="0" err="1" smtClean="0"/>
              <a:t>Антикоррупционные</a:t>
            </a:r>
            <a:r>
              <a:rPr lang="ru-RU" dirty="0" smtClean="0"/>
              <a:t> стандарты муниципального унитарного предприятия, муниципального учреждения города Хабаровска», утверждены постановлением администрации города Хабаровска от 26.07.2021 № 2859</a:t>
            </a:r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Примерные </a:t>
            </a:r>
            <a:r>
              <a:rPr lang="ru-RU" sz="1600" dirty="0" err="1" smtClean="0"/>
              <a:t>Антикоррупционные</a:t>
            </a:r>
            <a:r>
              <a:rPr lang="ru-RU" sz="1600" dirty="0" smtClean="0"/>
              <a:t> </a:t>
            </a:r>
            <a:r>
              <a:rPr lang="ru-RU" sz="1600" dirty="0" smtClean="0"/>
              <a:t>стандарты муниципального унитарного предприятия, муниципального учреждения города Хабаровска </a:t>
            </a:r>
            <a:r>
              <a:rPr lang="ru-RU" sz="1600" dirty="0" smtClean="0"/>
              <a:t>представляют </a:t>
            </a:r>
            <a:r>
              <a:rPr lang="ru-RU" sz="1600" dirty="0" smtClean="0"/>
              <a:t>собой базовые положения, определяющие основные цели и задачи их внедрения, принципы, процедуры и мероприятия, направленные на пресечение коррупционных правонарушений в деятельности муниципальных унитарных предприятий, муниципальных учреждений города Хабаровска.</a:t>
            </a:r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2856" y="2294838"/>
            <a:ext cx="114374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200" dirty="0" smtClean="0"/>
              <a:t> </a:t>
            </a:r>
          </a:p>
          <a:p>
            <a:r>
              <a:rPr lang="ru-RU" sz="1400" dirty="0" err="1" smtClean="0"/>
              <a:t>Антикоррупционная</a:t>
            </a:r>
            <a:r>
              <a:rPr lang="ru-RU" sz="1400" dirty="0" smtClean="0"/>
              <a:t> деятельность </a:t>
            </a:r>
            <a:r>
              <a:rPr lang="ru-RU" sz="1400" dirty="0" smtClean="0"/>
              <a:t>основывается </a:t>
            </a:r>
            <a:r>
              <a:rPr lang="ru-RU" sz="1400" dirty="0" smtClean="0"/>
              <a:t>на следующих основных принципах:</a:t>
            </a:r>
          </a:p>
          <a:p>
            <a:r>
              <a:rPr lang="ru-RU" sz="1400" dirty="0" smtClean="0"/>
              <a:t>1) признание, обеспечение и защита основных прав и свобод человека и гражданина;</a:t>
            </a:r>
          </a:p>
          <a:p>
            <a:r>
              <a:rPr lang="ru-RU" sz="1400" dirty="0" smtClean="0"/>
              <a:t>2) законность;</a:t>
            </a:r>
          </a:p>
          <a:p>
            <a:r>
              <a:rPr lang="ru-RU" sz="1400" dirty="0" smtClean="0"/>
              <a:t>3) публичность и открытость </a:t>
            </a:r>
            <a:r>
              <a:rPr lang="ru-RU" sz="1400" dirty="0" smtClean="0"/>
              <a:t>деятельности;</a:t>
            </a:r>
            <a:endParaRPr lang="ru-RU" sz="1400" dirty="0" smtClean="0"/>
          </a:p>
          <a:p>
            <a:r>
              <a:rPr lang="ru-RU" sz="1400" dirty="0" smtClean="0"/>
              <a:t>4) неотвратимость ответственности за совершение коррупционных правонарушений;</a:t>
            </a:r>
          </a:p>
          <a:p>
            <a:r>
              <a:rPr lang="ru-RU" sz="1400" dirty="0" smtClean="0"/>
              <a:t>5) комплексное использование организационных, информационно-пропагандистских, социально-экономических, правовых, специальных и иных мер;</a:t>
            </a:r>
          </a:p>
          <a:p>
            <a:r>
              <a:rPr lang="ru-RU" sz="1400" dirty="0" smtClean="0"/>
              <a:t>6) приоритетное применение мер по предупреждению коррупции;</a:t>
            </a:r>
          </a:p>
          <a:p>
            <a:r>
              <a:rPr lang="ru-RU" sz="1400" dirty="0" smtClean="0"/>
              <a:t>7) </a:t>
            </a:r>
            <a:r>
              <a:rPr lang="ru-RU" sz="1400" dirty="0" smtClean="0"/>
              <a:t>сотрудничество с </a:t>
            </a:r>
            <a:r>
              <a:rPr lang="ru-RU" sz="1400" dirty="0" smtClean="0"/>
              <a:t>правоохранительными органами и иными государственными органами в целях предупреждения коррупции.</a:t>
            </a:r>
          </a:p>
          <a:p>
            <a:r>
              <a:rPr lang="ru-RU" sz="1400" dirty="0" smtClean="0"/>
              <a:t>8) принцип ответственности - персональная ответственность руководителя </a:t>
            </a:r>
            <a:r>
              <a:rPr lang="ru-RU" sz="1400" dirty="0" smtClean="0"/>
              <a:t>за </a:t>
            </a:r>
            <a:r>
              <a:rPr lang="ru-RU" sz="1400" dirty="0" smtClean="0"/>
              <a:t>реализацию </a:t>
            </a:r>
            <a:r>
              <a:rPr lang="ru-RU" sz="1400" dirty="0" err="1" smtClean="0"/>
              <a:t>Антикоррупционных</a:t>
            </a:r>
            <a:r>
              <a:rPr lang="ru-RU" sz="1400" dirty="0" smtClean="0"/>
              <a:t> стандартов.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600" dirty="0" err="1" smtClean="0"/>
              <a:t>Антикоррупционные</a:t>
            </a:r>
            <a:r>
              <a:rPr lang="ru-RU" sz="1600" dirty="0" smtClean="0"/>
              <a:t> стандарты распространяются на всех работников </a:t>
            </a:r>
            <a:r>
              <a:rPr lang="ru-RU" sz="1600" dirty="0" smtClean="0"/>
              <a:t> муниципальных предприятий, учреждений, </a:t>
            </a:r>
            <a:r>
              <a:rPr lang="ru-RU" sz="1600" dirty="0" smtClean="0"/>
              <a:t>находящихся с </a:t>
            </a:r>
            <a:r>
              <a:rPr lang="ru-RU" sz="1600" dirty="0" smtClean="0"/>
              <a:t>ними </a:t>
            </a:r>
            <a:r>
              <a:rPr lang="ru-RU" sz="1600" dirty="0" smtClean="0"/>
              <a:t>в трудовых отношениях, вне зависимости от занимаемой должности и выполняемых трудовых обязанностей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5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5" y="180115"/>
            <a:ext cx="1194426" cy="1178110"/>
          </a:xfrm>
          <a:prstGeom prst="rect">
            <a:avLst/>
          </a:prstGeom>
          <a:noFill/>
        </p:spPr>
      </p:pic>
      <p:pic>
        <p:nvPicPr>
          <p:cNvPr id="6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138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4597" y="353683"/>
            <a:ext cx="103948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соответствии </a:t>
            </a:r>
            <a:r>
              <a:rPr lang="ru-RU" dirty="0"/>
              <a:t>с частью 1 статьи 10 Федерального закона от 25 декабря 2008 г.              № </a:t>
            </a:r>
            <a:r>
              <a:rPr lang="ru-RU" dirty="0" smtClean="0"/>
              <a:t>273-ФЗ </a:t>
            </a:r>
            <a:r>
              <a:rPr lang="ru-RU" dirty="0"/>
              <a:t>«О противодействии коррупции» </a:t>
            </a:r>
            <a:r>
              <a:rPr lang="ru-RU" dirty="0" smtClean="0"/>
              <a:t>под </a:t>
            </a:r>
            <a:r>
              <a:rPr lang="ru-RU" dirty="0"/>
              <a:t>конфликтом интересов понимается:</a:t>
            </a:r>
          </a:p>
          <a:p>
            <a:r>
              <a:rPr lang="ru-RU" dirty="0" smtClean="0"/>
              <a:t> ситуация</a:t>
            </a:r>
            <a:r>
              <a:rPr lang="ru-RU" dirty="0" smtClean="0"/>
              <a:t>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</a:t>
            </a:r>
            <a:r>
              <a:rPr lang="ru-RU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01996" y="0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Конфликт интересов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74" y="3511031"/>
            <a:ext cx="1489005" cy="1145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419" y="3056554"/>
            <a:ext cx="2389516" cy="398184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Работник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813723" y="3228620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Личные интересы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8173739" y="3228620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Государство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943508" y="4208400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Близкие и друзья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8296715" y="4169584"/>
            <a:ext cx="2917372" cy="974783"/>
          </a:xfrm>
          <a:prstGeom prst="wave">
            <a:avLst>
              <a:gd name="adj1" fmla="val 12500"/>
              <a:gd name="adj2" fmla="val 656"/>
            </a:avLst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Физические и юридические лица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4227510" y="4724669"/>
            <a:ext cx="357999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конфликт  интересов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1093727">
            <a:off x="3891767" y="3569693"/>
            <a:ext cx="588229" cy="256006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20491482">
            <a:off x="7366058" y="3623760"/>
            <a:ext cx="570008" cy="217882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9413620">
            <a:off x="4022374" y="4333123"/>
            <a:ext cx="594402" cy="219193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463470">
            <a:off x="7404651" y="4280461"/>
            <a:ext cx="548766" cy="219193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09" y="5595873"/>
            <a:ext cx="3579997" cy="1182773"/>
          </a:xfrm>
          <a:prstGeom prst="rect">
            <a:avLst/>
          </a:prstGeom>
        </p:spPr>
      </p:pic>
      <p:pic>
        <p:nvPicPr>
          <p:cNvPr id="22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3514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0225" y="117693"/>
            <a:ext cx="10627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Конфликт интересов может содержать коррупционную составляющую, что может привести к </a:t>
            </a:r>
            <a:r>
              <a:rPr lang="ru-RU" dirty="0" smtClean="0"/>
              <a:t>его реализации </a:t>
            </a:r>
            <a:r>
              <a:rPr lang="ru-RU" dirty="0" smtClean="0"/>
              <a:t>при заключении сделок, а также  при принятии управленческих решений.</a:t>
            </a:r>
          </a:p>
          <a:p>
            <a:pPr algn="just"/>
            <a:r>
              <a:rPr lang="ru-RU" dirty="0" smtClean="0"/>
              <a:t>	Указом Президента Российской Федерации от 16 августа 2021 г.           </a:t>
            </a:r>
            <a:r>
              <a:rPr lang="en-US" dirty="0" smtClean="0"/>
              <a:t>                        </a:t>
            </a:r>
            <a:r>
              <a:rPr lang="ru-RU" dirty="0" smtClean="0"/>
              <a:t>         № 478 утвержден Национальный план противодействия коррупции на 2021-2024 годы. </a:t>
            </a:r>
          </a:p>
          <a:p>
            <a:pPr algn="just"/>
            <a:r>
              <a:rPr lang="ru-RU" dirty="0" smtClean="0"/>
              <a:t>Действие данного указа распространяется не только на государственные органы  и органы местного самоуправления, но и на иные </a:t>
            </a:r>
            <a:r>
              <a:rPr lang="ru-RU" dirty="0" smtClean="0"/>
              <a:t>организации (муниципальные унитарные предприятия, муниципальные учреждения). </a:t>
            </a:r>
            <a:r>
              <a:rPr lang="ru-RU" dirty="0" smtClean="0"/>
              <a:t>	Конфликту интересов посвящен </a:t>
            </a:r>
            <a:r>
              <a:rPr lang="ru-RU" dirty="0" smtClean="0"/>
              <a:t>   </a:t>
            </a:r>
            <a:r>
              <a:rPr lang="en-US" dirty="0" smtClean="0"/>
              <a:t>II </a:t>
            </a:r>
            <a:r>
              <a:rPr lang="ru-RU" dirty="0" smtClean="0"/>
              <a:t>раздел, в рамках которого предлагается  не только уточнить такие понятия как «конфликт интересов», «иные близкие отношения» и некоторые другие, но и урегулировать конфликт интересов между бывшими супругами и возложить обязанность по урегулированию конфликта интересов подчиненных на руководителя.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Традиционной формой злоупотребления  полномочиями является  </a:t>
            </a:r>
            <a:r>
              <a:rPr lang="ru-RU" b="1" dirty="0" smtClean="0">
                <a:solidFill>
                  <a:srgbClr val="FF1919"/>
                </a:solidFill>
              </a:rPr>
              <a:t>непотизм</a:t>
            </a:r>
            <a:r>
              <a:rPr lang="ru-RU" dirty="0" smtClean="0">
                <a:solidFill>
                  <a:srgbClr val="FF1919"/>
                </a:solidFill>
              </a:rPr>
              <a:t> </a:t>
            </a:r>
            <a:r>
              <a:rPr lang="ru-RU" dirty="0" smtClean="0"/>
              <a:t>(или кумовство) – прием на работу родственников и оказание им преимуществ. Здесь конфликт интересов наиболее ярко выражен – легко провести аналогию со сделками с заинтересованностью. Что характерно ущерб от непотизма может быть не меньшим, чем при заключении сделок с подконтрольными организациями.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endParaRPr lang="ru-RU" dirty="0">
              <a:solidFill>
                <a:srgbClr val="FF99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25" y="5045242"/>
            <a:ext cx="2483230" cy="18127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9959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9525" y="102893"/>
            <a:ext cx="54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Воздействие на конфликт интересов: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843043577"/>
              </p:ext>
            </p:extLst>
          </p:nvPr>
        </p:nvGraphicFramePr>
        <p:xfrm>
          <a:off x="2299419" y="783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6124749" y="2234263"/>
            <a:ext cx="336430" cy="345056"/>
          </a:xfrm>
          <a:prstGeom prst="downArrow">
            <a:avLst/>
          </a:prstGeom>
          <a:solidFill>
            <a:srgbClr val="DEF1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5848704" y="3597211"/>
            <a:ext cx="1017916" cy="1293963"/>
          </a:xfrm>
          <a:prstGeom prst="leftRightUpArrow">
            <a:avLst/>
          </a:prstGeom>
          <a:solidFill>
            <a:srgbClr val="DEF1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012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2815" y="69012"/>
            <a:ext cx="843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Предупреждение конфликта интересов (далее – КИ) </a:t>
            </a:r>
            <a:r>
              <a:rPr lang="ru-RU" dirty="0" smtClean="0"/>
              <a:t>– принятие профилактических мер, цель которых – не допустить реализации конфликта интересов путем ограничения  от риска наступления негативных последствий: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927" y="1727422"/>
            <a:ext cx="5567282" cy="2173857"/>
          </a:xfrm>
          <a:prstGeom prst="roundRect">
            <a:avLst/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Внутренняя политика или процедуры, которые опосредуют соблюдение наиболее важных правил поведения всеми сотрудниками при  выполнении ими трудовых функций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21607" y="1727422"/>
            <a:ext cx="6012242" cy="2173857"/>
          </a:xfrm>
          <a:prstGeom prst="roundRect">
            <a:avLst/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Выявление КИ: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Декларирование о КИ;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Мониторинг и аудит;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Обращение с уведомлением.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045" y="4190966"/>
            <a:ext cx="11757804" cy="2173857"/>
          </a:xfrm>
          <a:prstGeom prst="roundRect">
            <a:avLst/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Реагирование на КИ: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Проведение внутренних проверок по результатам обращений и предполагаемом КИ;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Установление дополнительных процедур, направленных на минимизацию риска негативных последствий КИ (специальный порядок согласования управленческих решений, каких либо сделок);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Привлечение к ответственности виновных лиц.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6216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151" y="287559"/>
            <a:ext cx="808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Почему важно регулировать?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8575" y="780566"/>
            <a:ext cx="11266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</a:t>
            </a:r>
          </a:p>
          <a:p>
            <a:r>
              <a:rPr lang="ru-RU" dirty="0"/>
              <a:t>	</a:t>
            </a:r>
            <a:r>
              <a:rPr lang="ru-RU" dirty="0" smtClean="0"/>
              <a:t>		Конфликт интересов – это не коррупция!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	Ключевое отличие заключается в том, что ситуации конфликта интересов должностное лицо еще не сделало окончательного выбора. Оно может склониться как в сторону личного интереса, так и в сторону должного исполнения обязанностей. 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Поэтому своевременное выявление таких ситуаций и принятие адекватных мер по минимизации этического выбора должностного лица становится важным средством предупреждения коррупционных правонарушений.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9510" y="3349347"/>
            <a:ext cx="1035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Ключевые «области регулирования», где возникновение конфликта интересов является наиболее вероятным: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9729" y="3995678"/>
            <a:ext cx="109037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/>
              <a:t>выполнение </a:t>
            </a:r>
            <a:r>
              <a:rPr lang="ru-RU" sz="1600" dirty="0"/>
              <a:t>отдельных функций </a:t>
            </a:r>
            <a:r>
              <a:rPr lang="ru-RU" sz="1600" dirty="0" smtClean="0"/>
              <a:t>управления </a:t>
            </a:r>
            <a:r>
              <a:rPr lang="ru-RU" sz="1600" dirty="0"/>
              <a:t>в отношении родственников и/или иных лиц, с которыми связана личная </a:t>
            </a:r>
            <a:r>
              <a:rPr lang="ru-RU" sz="1600" dirty="0" smtClean="0"/>
              <a:t>заинтересованность;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выполнение иной оплачиваемой работы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владение ценными бумагами, банковскими вкладами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получение подарков и услуг;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имущественные </a:t>
            </a:r>
            <a:r>
              <a:rPr lang="ru-RU" sz="1600" dirty="0"/>
              <a:t>обязательства и судебные разбирательства;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взаимодействие </a:t>
            </a:r>
            <a:r>
              <a:rPr lang="ru-RU" sz="1600" dirty="0"/>
              <a:t>с бывшим работодателем и трудоустройство после увольнения с государственной </a:t>
            </a:r>
            <a:r>
              <a:rPr lang="ru-RU" sz="1600" dirty="0" smtClean="0"/>
              <a:t>службы;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явное </a:t>
            </a:r>
            <a:r>
              <a:rPr lang="ru-RU" sz="1600" dirty="0"/>
              <a:t>нарушение установленных запретов (использование служебной информации, получение наград, почетных и специальных званий (за исключением научных) от иностранных государств, поездки за счет принимающей стороны и др.).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74" y="149117"/>
            <a:ext cx="2398144" cy="139501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0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935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1013" y="4436882"/>
            <a:ext cx="11649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5844" y="985440"/>
            <a:ext cx="628787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 smtClean="0"/>
              <a:t>В соответствии  </a:t>
            </a:r>
            <a:r>
              <a:rPr lang="ru-RU" sz="1600" dirty="0" smtClean="0"/>
              <a:t>с Типовым положением о предотвращении и урегулировании конфликта </a:t>
            </a:r>
          </a:p>
          <a:p>
            <a:pPr marL="285750" indent="-285750" algn="just"/>
            <a:r>
              <a:rPr lang="ru-RU" sz="1600" dirty="0" smtClean="0"/>
              <a:t>Интересов </a:t>
            </a:r>
            <a:r>
              <a:rPr lang="ru-RU" sz="1600" dirty="0" smtClean="0"/>
              <a:t>в муниципальном унитарном предприятии, муниципальном учреждении города </a:t>
            </a:r>
          </a:p>
          <a:p>
            <a:pPr marL="285750" indent="-285750" algn="just"/>
            <a:r>
              <a:rPr lang="ru-RU" sz="1600" dirty="0" smtClean="0"/>
              <a:t>Хабаровска, утвержденным п</a:t>
            </a:r>
            <a:r>
              <a:rPr lang="ru-RU" sz="1600" dirty="0" smtClean="0"/>
              <a:t>остановлением администрации города Хабаровска </a:t>
            </a:r>
          </a:p>
          <a:p>
            <a:pPr marL="285750" indent="-285750" algn="just"/>
            <a:r>
              <a:rPr lang="ru-RU" sz="1600" dirty="0" smtClean="0"/>
              <a:t>от 26.07.2021 </a:t>
            </a:r>
            <a:r>
              <a:rPr lang="ru-RU" sz="1600" dirty="0"/>
              <a:t>N </a:t>
            </a:r>
            <a:r>
              <a:rPr lang="ru-RU" sz="1600" dirty="0" smtClean="0"/>
              <a:t>2859 «О мерах по предупреждению коррупции в муниципальных </a:t>
            </a:r>
          </a:p>
          <a:p>
            <a:pPr marL="285750" indent="-285750" algn="just"/>
            <a:r>
              <a:rPr lang="ru-RU" sz="1600" dirty="0" smtClean="0"/>
              <a:t>унитарных предприятиях и муниципальных учреждениях города Хабаровска»</a:t>
            </a:r>
          </a:p>
          <a:p>
            <a:pPr marL="285750" indent="-285750" algn="just"/>
            <a:endParaRPr lang="ru-RU" sz="1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764323" y="84160"/>
            <a:ext cx="8716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Порядок </a:t>
            </a:r>
            <a:r>
              <a:rPr lang="ru-RU" b="1" dirty="0"/>
              <a:t>сообщения </a:t>
            </a:r>
            <a:r>
              <a:rPr lang="ru-RU" b="1" dirty="0" smtClean="0"/>
              <a:t>лицами о </a:t>
            </a:r>
            <a:r>
              <a:rPr lang="ru-RU" b="1" dirty="0"/>
              <a:t>личной заинтересованности, которая приводит или может привести к конфликту </a:t>
            </a:r>
            <a:r>
              <a:rPr lang="ru-RU" b="1" dirty="0" smtClean="0"/>
              <a:t>интересов: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31" y="514951"/>
            <a:ext cx="2394438" cy="2523392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078">
            <a:off x="8487243" y="5426518"/>
            <a:ext cx="3613668" cy="1066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8938" y="2610875"/>
            <a:ext cx="96363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случае возникновения у работника личной заинтересованности при исполнении должностных обязанностей, которая приводит или может привести к конфликту интересов, он обязан не позднее одного рабочего дня, следующего за днем возникновения у него личной заинтересованности, уведомить об этом руководителя Организации, а в случае отсутствия работника Организации на рабочем месте (выходные или праздничные дни, нахождение в отпуске, в командировке, в период временной нетрудоспособности) незамедлительно уведомить посредством телефонной, факсимильной, электронной связи с последующим направлением письменного уведомления о факте такого обращения в течение первого рабочего дня после выходных или праздничных дней, окончания отпуска, возвращения из командировки, окончания периода временной нетрудоспособности соответственно.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991034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7874" y="345770"/>
            <a:ext cx="9632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 консультацией возможно обращаться по телефону: 8(4212) </a:t>
            </a:r>
            <a:r>
              <a:rPr lang="ru-RU" sz="2400" dirty="0" smtClean="0"/>
              <a:t>40-91-13;</a:t>
            </a:r>
            <a:endParaRPr lang="ru-RU" sz="2400" dirty="0" smtClean="0"/>
          </a:p>
          <a:p>
            <a:pPr algn="ctr"/>
            <a:r>
              <a:rPr lang="ru-RU" sz="2400" dirty="0" smtClean="0"/>
              <a:t>8 (4212) </a:t>
            </a:r>
            <a:r>
              <a:rPr lang="ru-RU" sz="2400" dirty="0" smtClean="0"/>
              <a:t>40-91-02.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2" y="1603057"/>
            <a:ext cx="10717619" cy="39212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64566" y="4727275"/>
            <a:ext cx="4114800" cy="33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5" y="154236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440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927" y="4277120"/>
            <a:ext cx="114526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«…борьба с коррупцией - чрезвычайно важная вещь, мы уделяем ей большое внимание, придаем большое значение и будем делать все для искоренения коррупции в самом широком смысле этого слова».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								 </a:t>
            </a:r>
            <a:r>
              <a:rPr lang="ru-RU" sz="2400" dirty="0"/>
              <a:t>(В.В</a:t>
            </a:r>
            <a:r>
              <a:rPr lang="ru-RU" sz="2400" dirty="0" smtClean="0"/>
              <a:t>. Путин</a:t>
            </a:r>
            <a:r>
              <a:rPr lang="ru-RU" sz="2400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2" y="287559"/>
            <a:ext cx="5331124" cy="3680592"/>
          </a:xfrm>
          <a:prstGeom prst="rect">
            <a:avLst/>
          </a:prstGeom>
          <a:effectLst>
            <a:softEdge rad="609600"/>
          </a:effectLst>
        </p:spPr>
      </p:pic>
      <p:pic>
        <p:nvPicPr>
          <p:cNvPr id="5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185" y="231873"/>
            <a:ext cx="1339174" cy="1320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0726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628" y="124441"/>
            <a:ext cx="10227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КОРРУПЦИЯ С ТОЧКИ ЗРЕНИЯ РОССИЙСКОГО</a:t>
            </a:r>
            <a:r>
              <a:rPr lang="ru-RU" sz="2000" b="1" i="0" u="sng" strike="noStrike" dirty="0" smtClean="0">
                <a:cs typeface="Times New Roman" panose="02020603050405020304" pitchFamily="18" charset="0"/>
              </a:rPr>
              <a:t> </a:t>
            </a:r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ЗАКОНОДАТЕЛЬСТВА</a:t>
            </a:r>
            <a:endParaRPr lang="ru-RU" sz="2000" b="1" u="sng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860" y="484949"/>
            <a:ext cx="102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Федеральный закон "О противодействии коррупции"                     от 25.12.2008 N 273-ФЗ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860" y="1230012"/>
            <a:ext cx="8271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Коррупция –это:</a:t>
            </a:r>
          </a:p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037" y="1727422"/>
            <a:ext cx="10944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злоупотребление служебным положением,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дача взятки, получение взятки,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злоупотребление полномочиями,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коммерческий подкуп,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либо все вышеперечисленное в интересах юридического лица.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86" y="950303"/>
            <a:ext cx="2935164" cy="2373923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0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85" y="231873"/>
            <a:ext cx="1339174" cy="1320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3308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927" y="336881"/>
            <a:ext cx="9953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В соответствии со ст. 13 Федерального закона «О противодействии коррупции», за совершение коррупционных правонарушений виновные физические лица могут быть привлечены к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ответственности</a:t>
            </a:r>
            <a:r>
              <a:rPr lang="ru-RU" dirty="0" smtClean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435607"/>
              </p:ext>
            </p:extLst>
          </p:nvPr>
        </p:nvGraphicFramePr>
        <p:xfrm>
          <a:off x="494676" y="1469035"/>
          <a:ext cx="8192124" cy="483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837"/>
                <a:gridCol w="4796287"/>
              </a:tblGrid>
              <a:tr h="558173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ответственности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Физические лица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05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Уголовно-правовая 	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163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Административная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05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Гражданско-правовая	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86897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Дисциплинарная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78" y="5531300"/>
            <a:ext cx="888520" cy="7073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0" y="2106616"/>
            <a:ext cx="983409" cy="9834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98" y="3235206"/>
            <a:ext cx="981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14" y="4343461"/>
            <a:ext cx="981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1940942"/>
            <a:ext cx="3650411" cy="405441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185" y="231874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83633" y="389744"/>
            <a:ext cx="930889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Правовые основания ответственности за коррупционные правонарушения: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3492" y="1647644"/>
            <a:ext cx="10523094" cy="2031325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n w="50800"/>
                <a:cs typeface="Times New Roman" pitchFamily="18" charset="0"/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ln w="50800"/>
                <a:cs typeface="Times New Roman" pitchFamily="18" charset="0"/>
              </a:rPr>
              <a:t>Федеральный закон от 25.12.2008 № 273-ФЗ </a:t>
            </a:r>
            <a:br>
              <a:rPr lang="ru-RU" sz="2800" dirty="0" smtClean="0">
                <a:ln w="50800"/>
                <a:cs typeface="Times New Roman" pitchFamily="18" charset="0"/>
              </a:rPr>
            </a:br>
            <a:r>
              <a:rPr lang="ru-RU" sz="2800" dirty="0" smtClean="0">
                <a:ln w="50800"/>
                <a:cs typeface="Times New Roman" pitchFamily="18" charset="0"/>
              </a:rPr>
              <a:t>«О противодействии коррупции»;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ln w="50800"/>
                <a:cs typeface="Times New Roman" pitchFamily="18" charset="0"/>
              </a:rPr>
              <a:t>   Кодекс РФ об административных правонарушениях;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ln w="50800"/>
                <a:cs typeface="Times New Roman" pitchFamily="18" charset="0"/>
              </a:rPr>
              <a:t>   Уголовный кодекс РФ;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dirty="0" smtClean="0">
                <a:ln w="50800"/>
                <a:cs typeface="Times New Roman" pitchFamily="18" charset="0"/>
              </a:rPr>
              <a:t>   Гражданский кодекс РФ.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85" y="3942271"/>
            <a:ext cx="5727940" cy="2734574"/>
          </a:xfrm>
          <a:prstGeom prst="rect">
            <a:avLst/>
          </a:prstGeom>
        </p:spPr>
      </p:pic>
      <p:pic>
        <p:nvPicPr>
          <p:cNvPr id="6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85" y="231874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4734" y="1663910"/>
            <a:ext cx="11362543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</a:rPr>
              <a:t>1</a:t>
            </a:r>
            <a:r>
              <a:rPr lang="ru-RU" sz="1400" dirty="0" smtClean="0">
                <a:ln w="50800"/>
              </a:rPr>
              <a:t>) ст. 201 УК РФ – злоупотребление полномочиями;</a:t>
            </a:r>
          </a:p>
          <a:p>
            <a:r>
              <a:rPr lang="ru-RU" sz="1400" dirty="0" smtClean="0">
                <a:ln w="50800"/>
              </a:rPr>
              <a:t>2) ст. 204 УК РФ – коммерческий подкуп;</a:t>
            </a:r>
          </a:p>
          <a:p>
            <a:r>
              <a:rPr lang="ru-RU" sz="1400" dirty="0" smtClean="0">
                <a:ln w="50800"/>
              </a:rPr>
              <a:t>3) ст. 285 УК РФ – злоупотребление должностными полномочиями;</a:t>
            </a:r>
          </a:p>
          <a:p>
            <a:r>
              <a:rPr lang="ru-RU" sz="1400" dirty="0" smtClean="0">
                <a:ln w="50800"/>
              </a:rPr>
              <a:t>4) ст. 290 УК РФ – дача взятки;</a:t>
            </a:r>
          </a:p>
          <a:p>
            <a:r>
              <a:rPr lang="ru-RU" sz="1400" dirty="0" smtClean="0">
                <a:ln w="50800"/>
              </a:rPr>
              <a:t>5). ст. 291 УК РФ – получение взятки; </a:t>
            </a:r>
          </a:p>
          <a:p>
            <a:r>
              <a:rPr lang="ru-RU" sz="1400" dirty="0" smtClean="0">
                <a:ln w="50800"/>
              </a:rPr>
              <a:t>6) ст. 291.1. Посредничество во взяточничестве;</a:t>
            </a:r>
          </a:p>
          <a:p>
            <a:r>
              <a:rPr lang="ru-RU" sz="1400" dirty="0" smtClean="0">
                <a:ln w="50800"/>
              </a:rPr>
              <a:t>7) ч.ч. 3, 4 ст. 159 УК РФ – мошенничество;</a:t>
            </a:r>
          </a:p>
          <a:p>
            <a:r>
              <a:rPr lang="ru-RU" sz="1400" dirty="0" smtClean="0">
                <a:ln w="50800"/>
              </a:rPr>
              <a:t>8) ч.ч. 3, 4 ст. 160 УК РФ – присвоение или растрата;</a:t>
            </a:r>
          </a:p>
          <a:p>
            <a:r>
              <a:rPr lang="ru-RU" sz="1400" dirty="0" smtClean="0">
                <a:ln w="50800"/>
              </a:rPr>
              <a:t>9) ст. 285 УК РФ – нецелевое расходование бюджетных средств;</a:t>
            </a:r>
          </a:p>
          <a:p>
            <a:r>
              <a:rPr lang="ru-RU" sz="1400" dirty="0" smtClean="0">
                <a:ln w="50800"/>
              </a:rPr>
              <a:t>10) ст. 289 УК РФ – незаконное участие в предпринимательской деятельности;</a:t>
            </a:r>
          </a:p>
          <a:p>
            <a:r>
              <a:rPr lang="ru-RU" sz="1400" dirty="0" smtClean="0">
                <a:ln w="50800"/>
              </a:rPr>
              <a:t>11) ст. 170 УК РФ – регистрация незаконных сделок с землей;</a:t>
            </a:r>
          </a:p>
          <a:p>
            <a:r>
              <a:rPr lang="ru-RU" sz="1400" dirty="0" smtClean="0">
                <a:ln w="50800"/>
              </a:rPr>
              <a:t>12) п. «б» ч. 3, ч. 4 ст. 188 УК РФ – контрабанда, совершенная с</a:t>
            </a:r>
          </a:p>
          <a:p>
            <a:r>
              <a:rPr lang="ru-RU" sz="1400" dirty="0" smtClean="0">
                <a:ln w="50800"/>
              </a:rPr>
              <a:t>использованием должностным лицом своего служебного положения;</a:t>
            </a:r>
            <a:endParaRPr lang="ru-RU" sz="1400" dirty="0">
              <a:ln w="5080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2941" y="419007"/>
            <a:ext cx="111390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Коррупционные преступления:</a:t>
            </a:r>
            <a:endParaRPr lang="ru-RU" b="1" cap="none" spc="0" dirty="0">
              <a:ln w="50800"/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8958" y="760194"/>
            <a:ext cx="987851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</a:rPr>
              <a:t>Перечень </a:t>
            </a:r>
            <a:r>
              <a:rPr lang="ru-RU" b="1" i="1" dirty="0" smtClean="0">
                <a:ln w="50800"/>
              </a:rPr>
              <a:t>преступлений</a:t>
            </a:r>
            <a:r>
              <a:rPr lang="ru-RU" b="1" dirty="0" smtClean="0">
                <a:ln w="50800"/>
              </a:rPr>
              <a:t>  </a:t>
            </a:r>
            <a:r>
              <a:rPr lang="ru-RU" b="1" i="1" dirty="0" smtClean="0">
                <a:ln w="50800"/>
              </a:rPr>
              <a:t>коррупционной направленности  (№ 23)</a:t>
            </a:r>
            <a:r>
              <a:rPr lang="ru-RU" b="1" dirty="0" smtClean="0">
                <a:ln w="50800"/>
              </a:rPr>
              <a:t>, впервые утвержден Указанием Генеральной прокуратуры РФ и МВД России в апреле                 2010 г. и  постоянно обновляется.</a:t>
            </a:r>
            <a:endParaRPr lang="ru-RU" b="1" dirty="0">
              <a:ln w="5080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692" y="4706194"/>
            <a:ext cx="11722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Общие критерии отнесения противоправных деяний к преступлениям коррупционной направленности: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4832" y="5247515"/>
            <a:ext cx="11647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 smtClean="0"/>
              <a:t>  </a:t>
            </a:r>
            <a:r>
              <a:rPr lang="ru-RU" sz="1400" dirty="0" smtClean="0"/>
              <a:t>наличие надлежащих субъектов уголовно наказуемого деяния (примечания к ст. 285, 201 УК РФ);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 связь деяния со служебным положением субъекта, отступлением от его прямых прав и обязанностей;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 обязательное наличие у субъекта корыстного мотива (деяние должно быть связано с получением имущественных прав и выгод для себя или для третьих лиц);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совершение преступления только с прямым умыслом.</a:t>
            </a:r>
          </a:p>
        </p:txBody>
      </p:sp>
      <p:pic>
        <p:nvPicPr>
          <p:cNvPr id="9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5" y="231874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2702" y="41337"/>
            <a:ext cx="9325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Ответственность за коррупционные </a:t>
            </a:r>
            <a:r>
              <a:rPr lang="ru-RU" b="1" dirty="0" smtClean="0"/>
              <a:t>административные</a:t>
            </a:r>
            <a:r>
              <a:rPr lang="en-US" b="1" dirty="0" smtClean="0"/>
              <a:t> </a:t>
            </a:r>
            <a:r>
              <a:rPr lang="ru-RU" b="1" dirty="0" smtClean="0"/>
              <a:t>правонарушения предусмотрена в</a:t>
            </a:r>
            <a:r>
              <a:rPr lang="en-US" b="1" dirty="0" smtClean="0"/>
              <a:t> </a:t>
            </a:r>
            <a:r>
              <a:rPr lang="ru-RU" b="1" dirty="0" smtClean="0"/>
              <a:t>Кодексе </a:t>
            </a:r>
            <a:r>
              <a:rPr lang="ru-RU" b="1" dirty="0"/>
              <a:t>Российской Федерации об административных</a:t>
            </a:r>
          </a:p>
          <a:p>
            <a:pPr algn="ctr"/>
            <a:r>
              <a:rPr lang="ru-RU" b="1" dirty="0" smtClean="0"/>
              <a:t>Правонарушениях: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2589" y="964667"/>
            <a:ext cx="10573637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часть 1 статьи  2.1. КоАП РФ:</a:t>
            </a:r>
          </a:p>
          <a:p>
            <a:pPr algn="just"/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Административным правонарушением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</a:t>
            </a:r>
            <a:r>
              <a:rPr lang="ru-RU" spc="150" dirty="0" smtClean="0">
                <a:ln w="11430"/>
                <a:solidFill>
                  <a:srgbClr val="F8F8F8"/>
                </a:solidFill>
              </a:rPr>
              <a:t>признается противоправное, виновное действие (бездействие) физического или юридического лица, за которое настоящим Кодексом об или законами субъектов Российской Федерации об административных правонарушениях установлена административная ответственность.</a:t>
            </a:r>
            <a:endParaRPr lang="ru-RU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35" y="2644801"/>
            <a:ext cx="11984966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статья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4.5. КоАП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РФ: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авность </a:t>
            </a:r>
            <a:r>
              <a:rPr lang="ru-RU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привлечения к </a:t>
            </a:r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административной ответственности:</a:t>
            </a:r>
          </a:p>
          <a:p>
            <a:pPr algn="just">
              <a:lnSpc>
                <a:spcPts val="2160"/>
              </a:lnSpc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Постановление по делу об административном правонарушении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может быть вынесено по истечении двух месяцев (по делу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 административном правонарушении, рассматриваемому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судьей, - по истечении трех месяцев) со дня совершения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административного правонарушения, за нарушение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Российской Федерации ….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противодействии коррупции - </a:t>
            </a:r>
            <a:r>
              <a:rPr lang="ru-RU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 истечении шести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 со дня совершения административного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правонарушения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2160"/>
              </a:lnSpc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 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 длящемся административном правонарушении сроки,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предусмотренные частью 1 настоящей статьи, начинают</a:t>
            </a:r>
          </a:p>
          <a:p>
            <a:pPr algn="just">
              <a:lnSpc>
                <a:spcPts val="2160"/>
              </a:lnSpc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исчисляться 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 дня обнаружения административного правонарушения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56" y="3737854"/>
            <a:ext cx="2438400" cy="2499044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7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59" y="257753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543987" y="0"/>
            <a:ext cx="1025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Кодекс РФ об административных правонарушениях предусматривает ответственность за нарушения норм, установленных в целях предупреждения коррупции:</a:t>
            </a:r>
            <a:endParaRPr lang="ru-RU" dirty="0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229193" y="3662691"/>
            <a:ext cx="10777927" cy="4196675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5.45 (Использование преимуществ должностного или служебного положения в период избирательной кампании, кампании референдума);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ч. 1, 4 ст. 14.35 (Нарушение законодательства о государственном кадастровом учете недвижимого имущества и кадастровой деятельности);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14.9 (Ограничение конкуренции органами власти, органами местного самоуправления);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15.14 (Нецелевое использование бюджетных средств и средств государственных внебюджетных фондов);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15.21 (Использование служебной информации на рынке ценных бумаг);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19.28 (Незаконное вознаграждение от имени юридического лица);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19.29 (Незаконное привлечение к трудовой деятельности государственного служащего (бывшего государственного служащего)).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1234190" y="824459"/>
            <a:ext cx="10957810" cy="3231266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5.16 (Подкуп избирателей, участников референдума либо осуществление в период избирательной кампании, кампании референдума благотворительной деятельности с нарушением законодательства о выборах и референдумах);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5.18 (Незаконное использование денежных средств при финансировании избирательной кампании кандидата, избирательного объединения, деятельности инициативной группы по проведению референдума, иной группы участников референдума);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5.19 (Использование незаконной материальной поддержки при финансировании избирательной кампании, кампании референдума);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ст. 5.20 (Незаконное финансирование избирательной кампании, кампании референдума, оказание запрещенной законом материальной поддержки, связанные с проведением выборов, референдума выполнение работ, оказание услуг, реализация товаров бесплатно или по необоснованно заниженным (завышенным) расценкам);</a:t>
            </a:r>
          </a:p>
        </p:txBody>
      </p:sp>
      <p:pic>
        <p:nvPicPr>
          <p:cNvPr id="6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00" y="214621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0021" y="36649"/>
            <a:ext cx="999023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Уведомление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склонении 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совершению коррупционных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правонарушений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статья 13.3 Федерального закона от 25.12.2008 № 273 – ФЗ «О противодействии коррупции» , Методические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 Министерства труда и социальной защиты РФ «Меры по предупреждению</a:t>
            </a:r>
          </a:p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коррупции в организациях»,  Типовой порядок уведомления руководителя муниципального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унитарного предприятия, муниципального учреждения г. Хабаровска о фактах обращения в целях</a:t>
            </a:r>
          </a:p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склонения работника к совершению коррупционных правонарушений, утвержденный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постановлением администрации города Хабаровска  от 26.07.2021 № 2859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2421" y="1742537"/>
            <a:ext cx="5503653" cy="974785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1919"/>
                </a:solidFill>
              </a:rPr>
              <a:t>Работники муниципальных предприятий и </a:t>
            </a:r>
            <a:r>
              <a:rPr lang="ru-RU" b="1" dirty="0" smtClean="0">
                <a:solidFill>
                  <a:srgbClr val="FF1919"/>
                </a:solidFill>
              </a:rPr>
              <a:t>учреждений обязаны</a:t>
            </a:r>
            <a:r>
              <a:rPr lang="en-US" b="1" dirty="0" smtClean="0">
                <a:solidFill>
                  <a:srgbClr val="FF1919"/>
                </a:solidFill>
              </a:rPr>
              <a:t> </a:t>
            </a:r>
            <a:r>
              <a:rPr lang="en-US" sz="1400" dirty="0" smtClean="0">
                <a:solidFill>
                  <a:srgbClr val="FF1919"/>
                </a:solidFill>
              </a:rPr>
              <a:t>(</a:t>
            </a:r>
            <a:r>
              <a:rPr lang="ru-RU" sz="1400" dirty="0" smtClean="0">
                <a:solidFill>
                  <a:srgbClr val="FF1919"/>
                </a:solidFill>
              </a:rPr>
              <a:t>трудовой договор)</a:t>
            </a:r>
            <a:r>
              <a:rPr lang="ru-RU" b="1" dirty="0" smtClean="0">
                <a:solidFill>
                  <a:srgbClr val="FF1919"/>
                </a:solidFill>
              </a:rPr>
              <a:t>:</a:t>
            </a:r>
            <a:endParaRPr lang="ru-RU" b="1" dirty="0">
              <a:solidFill>
                <a:srgbClr val="FF1919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007958" y="2725947"/>
            <a:ext cx="565030" cy="48307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09691" y="3252158"/>
            <a:ext cx="4353842" cy="1061049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</a:t>
            </a:r>
            <a:r>
              <a:rPr lang="ru-RU" sz="1400" dirty="0" smtClean="0">
                <a:solidFill>
                  <a:schemeClr val="bg1"/>
                </a:solidFill>
              </a:rPr>
              <a:t>ведомлять обо всех случаях обращения к нему каких-</a:t>
            </a:r>
            <a:r>
              <a:rPr lang="ru-RU" sz="1400" dirty="0">
                <a:solidFill>
                  <a:schemeClr val="bg1"/>
                </a:solidFill>
              </a:rPr>
              <a:t>л</a:t>
            </a:r>
            <a:r>
              <a:rPr lang="ru-RU" sz="1400" dirty="0" smtClean="0">
                <a:solidFill>
                  <a:schemeClr val="bg1"/>
                </a:solidFill>
              </a:rPr>
              <a:t>ибо лиц в целях склонения его к совершению коррупционных правонарушений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329796" y="4511615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86665" y="5224732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86664" y="5845833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9639" y="4511615"/>
            <a:ext cx="3614468" cy="487393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редставителя нанимателя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9639" y="5185914"/>
            <a:ext cx="3614468" cy="497457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</a:t>
            </a:r>
            <a:r>
              <a:rPr lang="ru-RU" sz="1400" dirty="0" smtClean="0">
                <a:solidFill>
                  <a:schemeClr val="bg1"/>
                </a:solidFill>
              </a:rPr>
              <a:t>рганы прокуратуры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9639" y="5805577"/>
            <a:ext cx="3614468" cy="543464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</a:t>
            </a:r>
            <a:r>
              <a:rPr lang="ru-RU" sz="1400" dirty="0" smtClean="0">
                <a:solidFill>
                  <a:schemeClr val="bg1"/>
                </a:solidFill>
              </a:rPr>
              <a:t>ругие государственные органы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3" y="4464171"/>
            <a:ext cx="2438400" cy="243840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05" y="1557067"/>
            <a:ext cx="3303284" cy="497669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4" name="TextBox 3"/>
          <p:cNvSpPr txBox="1"/>
          <p:nvPr/>
        </p:nvSpPr>
        <p:spPr>
          <a:xfrm>
            <a:off x="0" y="2064329"/>
            <a:ext cx="3657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Дополнительно необходимо изучить: </a:t>
            </a:r>
            <a:r>
              <a:rPr lang="ru-RU" sz="1400" b="1" dirty="0" smtClean="0">
                <a:solidFill>
                  <a:srgbClr val="FF0000"/>
                </a:solidFill>
              </a:rPr>
              <a:t>информацию  Минтруда России от 04.03.2013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«Обзор рекомендаций по осуществлению комплекса организационных, разъяснительных и иных  иных мер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C:\Users\partomenkoea\Documents\gerb_gh_new_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800" y="214621"/>
            <a:ext cx="1194426" cy="1178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4793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9" grpId="0" animBg="1"/>
      <p:bldP spid="22" grpId="0" animBg="1"/>
      <p:bldP spid="23" grpId="0" animBg="1"/>
      <p:bldP spid="20" grpId="0" animBg="1"/>
      <p:bldP spid="24" grpId="0" animBg="1"/>
      <p:bldP spid="25" grpId="0" animBg="1"/>
      <p:bldP spid="4" grpId="0"/>
    </p:bldLst>
  </p:timing>
</p:sld>
</file>

<file path=ppt/theme/theme1.xml><?xml version="1.0" encoding="utf-8"?>
<a:theme xmlns:a="http://schemas.openxmlformats.org/drawingml/2006/main" name="Сектор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8625</TotalTime>
  <Words>2112</Words>
  <Application>Microsoft Office PowerPoint</Application>
  <PresentationFormat>Произвольный</PresentationFormat>
  <Paragraphs>208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Правительство Хабаровского края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МЕР АНТИКОРРУПЦИОННОЙ ПОЛИТИКИ ПРЕДПРИЯТИЯМИ И ОРГАНИЗАЦИЯМИ НЕГОСУДАРСТВЕННОГО СЕКОРА, ИНДИВИДУАЛЬНЫМИ ПРЕДПРИНИМАТЕЛЯМИ»</dc:title>
  <dc:creator>Самков Андрей Анатольевич</dc:creator>
  <cp:lastModifiedBy>PartomenkoEA</cp:lastModifiedBy>
  <cp:revision>405</cp:revision>
  <cp:lastPrinted>2023-07-12T07:38:01Z</cp:lastPrinted>
  <dcterms:created xsi:type="dcterms:W3CDTF">2020-09-09T23:54:05Z</dcterms:created>
  <dcterms:modified xsi:type="dcterms:W3CDTF">2024-06-24T06:39:13Z</dcterms:modified>
</cp:coreProperties>
</file>